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4"/>
  </p:sldMasterIdLst>
  <p:notesMasterIdLst>
    <p:notesMasterId r:id="rId15"/>
  </p:notesMasterIdLst>
  <p:sldIdLst>
    <p:sldId id="256" r:id="rId5"/>
    <p:sldId id="263" r:id="rId6"/>
    <p:sldId id="262" r:id="rId7"/>
    <p:sldId id="257" r:id="rId8"/>
    <p:sldId id="258" r:id="rId9"/>
    <p:sldId id="259" r:id="rId10"/>
    <p:sldId id="260" r:id="rId11"/>
    <p:sldId id="265" r:id="rId12"/>
    <p:sldId id="264" r:id="rId13"/>
    <p:sldId id="261" r:id="rId14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Normaali tyyli 2 - Korostu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29C54-EFE9-41D7-8588-ADFE6CEAB957}" type="datetimeFigureOut">
              <a:rPr lang="fi-FI" smtClean="0"/>
              <a:t>23.4.2020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5E4E9-CF19-423D-AE36-004312DD8F5A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93055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145DB-4FAA-42C5-B3E6-33E803274FFE}" type="datetime1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Ryhmä 2. Jaakko Ikäheimo, Konsta Holm, Arttu Rusanen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048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4DF35-8941-4F08-868D-61AFCD75AB97}" type="datetime1">
              <a:rPr lang="en-US" smtClean="0"/>
              <a:t>4/23/2020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Ryhmä 2. Jaakko Ikäheimo, Konsta Holm, Arttu Rusanen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309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8CF14-7CA4-483D-B367-B741F277676F}" type="datetime1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Ryhmä 2. Jaakko Ikäheimo, Konsta Holm, Arttu Rusanen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815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C2FDC-F467-426C-B59F-6E1EDF7B8E96}" type="datetime1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Ryhmä 2. Jaakko Ikäheimo, Konsta Holm, Arttu Rusanen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313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39B01-5FA7-4E2D-B26C-EBDECE7D28AB}" type="datetime1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Ryhmä 2. Jaakko Ikäheimo, Konsta Holm, Arttu Rusanen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547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74568-5FF9-4908-B67F-5435C1933873}" type="datetime1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Ryhmä 2. Jaakko Ikäheimo, Konsta Holm, Arttu Rusanen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091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DD83-58DF-4573-9684-1D1E90F34113}" type="datetime1">
              <a:rPr lang="en-US" smtClean="0"/>
              <a:t>4/23/2020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Ryhmä 2. Jaakko Ikäheimo, Konsta Holm, Arttu Rusanen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33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00780-F04A-4D3E-83F1-3569AB2CAA04}" type="datetime1">
              <a:rPr lang="en-US" smtClean="0"/>
              <a:t>4/23/2020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Ryhmä 2. Jaakko Ikäheimo, Konsta Holm, Arttu Rusanen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64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465B6-111C-475B-8724-C1AD2684883A}" type="datetime1">
              <a:rPr lang="en-US" smtClean="0"/>
              <a:t>4/23/2020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Ryhmä 2. Jaakko Ikäheimo, Konsta Holm, Arttu Rusanen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337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699-9DEC-4D23-B1DC-07AE14A2B9B9}" type="datetime1">
              <a:rPr lang="en-US" smtClean="0"/>
              <a:t>4/23/2020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Ryhmä 2. Jaakko Ikäheimo, Konsta Holm, Arttu Rusanen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014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7EEF-8AC8-4E67-9CA6-E2B4296846BA}" type="datetime1">
              <a:rPr lang="en-US" smtClean="0"/>
              <a:t>4/23/2020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Ryhmä 2. Jaakko Ikäheimo, Konsta Holm, Arttu Rusanen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858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DE863-238A-4564-A4BC-B6EBC5BBDB54}" type="datetime1">
              <a:rPr lang="en-US" smtClean="0"/>
              <a:t>4/23/2020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i-FI"/>
              <a:t>Ryhmä 2. Jaakko Ikäheimo, Konsta Holm, Arttu Rusanen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96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28C9E-3B9E-43EA-8F1A-2197096372D6}" type="datetime1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i-FI"/>
              <a:t>Ryhmä 2. Jaakko Ikäheimo, Konsta Holm, Arttu Rusanen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54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67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8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27F3F19-5A4B-42AD-9A79-B827908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54DDB7C1-20A6-468A-8406-6AC3B43EF1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50" r="5215" b="1"/>
          <a:stretch/>
        </p:blipFill>
        <p:spPr>
          <a:xfrm>
            <a:off x="20" y="8975"/>
            <a:ext cx="12191980" cy="6857990"/>
          </a:xfrm>
          <a:prstGeom prst="rect">
            <a:avLst/>
          </a:prstGeom>
        </p:spPr>
      </p:pic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8202C37C-3123-4850-965F-F823CD438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4441" y="3562564"/>
            <a:ext cx="6007383" cy="2746580"/>
          </a:xfrm>
          <a:custGeom>
            <a:avLst/>
            <a:gdLst>
              <a:gd name="connsiteX0" fmla="*/ 7360262 w 8491753"/>
              <a:gd name="connsiteY0" fmla="*/ 0 h 3882436"/>
              <a:gd name="connsiteX1" fmla="*/ 7800623 w 8491753"/>
              <a:gd name="connsiteY1" fmla="*/ 266118 h 3882436"/>
              <a:gd name="connsiteX2" fmla="*/ 8418395 w 8491753"/>
              <a:gd name="connsiteY2" fmla="*/ 817361 h 3882436"/>
              <a:gd name="connsiteX3" fmla="*/ 8469084 w 8491753"/>
              <a:gd name="connsiteY3" fmla="*/ 2062410 h 3882436"/>
              <a:gd name="connsiteX4" fmla="*/ 7993875 w 8491753"/>
              <a:gd name="connsiteY4" fmla="*/ 3538728 h 3882436"/>
              <a:gd name="connsiteX5" fmla="*/ 7486985 w 8491753"/>
              <a:gd name="connsiteY5" fmla="*/ 3877711 h 3882436"/>
              <a:gd name="connsiteX6" fmla="*/ 4198536 w 8491753"/>
              <a:gd name="connsiteY6" fmla="*/ 3808014 h 3882436"/>
              <a:gd name="connsiteX7" fmla="*/ 1942874 w 8491753"/>
              <a:gd name="connsiteY7" fmla="*/ 3259939 h 3882436"/>
              <a:gd name="connsiteX8" fmla="*/ 2291361 w 8491753"/>
              <a:gd name="connsiteY8" fmla="*/ 3193410 h 3882436"/>
              <a:gd name="connsiteX9" fmla="*/ 1451824 w 8491753"/>
              <a:gd name="connsiteY9" fmla="*/ 3047678 h 3882436"/>
              <a:gd name="connsiteX10" fmla="*/ 1499345 w 8491753"/>
              <a:gd name="connsiteY10" fmla="*/ 3028670 h 3882436"/>
              <a:gd name="connsiteX11" fmla="*/ 1407471 w 8491753"/>
              <a:gd name="connsiteY11" fmla="*/ 2952636 h 3882436"/>
              <a:gd name="connsiteX12" fmla="*/ 1030471 w 8491753"/>
              <a:gd name="connsiteY12" fmla="*/ 2832250 h 3882436"/>
              <a:gd name="connsiteX13" fmla="*/ 1499345 w 8491753"/>
              <a:gd name="connsiteY13" fmla="*/ 2629494 h 3882436"/>
              <a:gd name="connsiteX14" fmla="*/ 970279 w 8491753"/>
              <a:gd name="connsiteY14" fmla="*/ 2353873 h 3882436"/>
              <a:gd name="connsiteX15" fmla="*/ 700993 w 8491753"/>
              <a:gd name="connsiteY15" fmla="*/ 2287343 h 3882436"/>
              <a:gd name="connsiteX16" fmla="*/ 1588051 w 8491753"/>
              <a:gd name="connsiteY16" fmla="*/ 1942023 h 3882436"/>
              <a:gd name="connsiteX17" fmla="*/ 149751 w 8491753"/>
              <a:gd name="connsiteY17" fmla="*/ 1770949 h 3882436"/>
              <a:gd name="connsiteX18" fmla="*/ 266969 w 8491753"/>
              <a:gd name="connsiteY18" fmla="*/ 1701251 h 3882436"/>
              <a:gd name="connsiteX19" fmla="*/ 1160362 w 8491753"/>
              <a:gd name="connsiteY19" fmla="*/ 1720259 h 3882436"/>
              <a:gd name="connsiteX20" fmla="*/ 1309262 w 8491753"/>
              <a:gd name="connsiteY20" fmla="*/ 1666403 h 3882436"/>
              <a:gd name="connsiteX21" fmla="*/ 1160362 w 8491753"/>
              <a:gd name="connsiteY21" fmla="*/ 1580864 h 3882436"/>
              <a:gd name="connsiteX22" fmla="*/ 580607 w 8491753"/>
              <a:gd name="connsiteY22" fmla="*/ 1517503 h 3882436"/>
              <a:gd name="connsiteX23" fmla="*/ 428540 w 8491753"/>
              <a:gd name="connsiteY23" fmla="*/ 1374940 h 3882436"/>
              <a:gd name="connsiteX24" fmla="*/ 171927 w 8491753"/>
              <a:gd name="connsiteY24" fmla="*/ 1210201 h 3882436"/>
              <a:gd name="connsiteX25" fmla="*/ 349338 w 8491753"/>
              <a:gd name="connsiteY25" fmla="*/ 1073974 h 3882436"/>
              <a:gd name="connsiteX26" fmla="*/ 61044 w 8491753"/>
              <a:gd name="connsiteY26" fmla="*/ 871218 h 3882436"/>
              <a:gd name="connsiteX27" fmla="*/ 143414 w 8491753"/>
              <a:gd name="connsiteY27" fmla="*/ 605101 h 3882436"/>
              <a:gd name="connsiteX28" fmla="*/ 628128 w 8491753"/>
              <a:gd name="connsiteY28" fmla="*/ 541739 h 3882436"/>
              <a:gd name="connsiteX29" fmla="*/ 1277580 w 8491753"/>
              <a:gd name="connsiteY29" fmla="*/ 449865 h 3882436"/>
              <a:gd name="connsiteX30" fmla="*/ 1930202 w 8491753"/>
              <a:gd name="connsiteY30" fmla="*/ 370664 h 3882436"/>
              <a:gd name="connsiteX31" fmla="*/ 2582822 w 8491753"/>
              <a:gd name="connsiteY31" fmla="*/ 370664 h 3882436"/>
              <a:gd name="connsiteX32" fmla="*/ 2769739 w 8491753"/>
              <a:gd name="connsiteY32" fmla="*/ 377000 h 3882436"/>
              <a:gd name="connsiteX33" fmla="*/ 2772907 w 8491753"/>
              <a:gd name="connsiteY33" fmla="*/ 377000 h 3882436"/>
              <a:gd name="connsiteX34" fmla="*/ 3583931 w 8491753"/>
              <a:gd name="connsiteY34" fmla="*/ 405513 h 3882436"/>
              <a:gd name="connsiteX35" fmla="*/ 3884897 w 8491753"/>
              <a:gd name="connsiteY35" fmla="*/ 408681 h 3882436"/>
              <a:gd name="connsiteX36" fmla="*/ 4537518 w 8491753"/>
              <a:gd name="connsiteY36" fmla="*/ 411848 h 3882436"/>
              <a:gd name="connsiteX37" fmla="*/ 5186971 w 8491753"/>
              <a:gd name="connsiteY37" fmla="*/ 399176 h 3882436"/>
              <a:gd name="connsiteX38" fmla="*/ 5845928 w 8491753"/>
              <a:gd name="connsiteY38" fmla="*/ 361159 h 3882436"/>
              <a:gd name="connsiteX39" fmla="*/ 6495381 w 8491753"/>
              <a:gd name="connsiteY39" fmla="*/ 310470 h 3882436"/>
              <a:gd name="connsiteX40" fmla="*/ 6910398 w 8491753"/>
              <a:gd name="connsiteY40" fmla="*/ 196420 h 3882436"/>
              <a:gd name="connsiteX41" fmla="*/ 7360262 w 8491753"/>
              <a:gd name="connsiteY41" fmla="*/ 0 h 3882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8491753" h="3882436">
                <a:moveTo>
                  <a:pt x="7360262" y="0"/>
                </a:moveTo>
                <a:cubicBezTo>
                  <a:pt x="7477481" y="142563"/>
                  <a:pt x="7651725" y="183748"/>
                  <a:pt x="7800623" y="266118"/>
                </a:cubicBezTo>
                <a:cubicBezTo>
                  <a:pt x="7946354" y="329479"/>
                  <a:pt x="8361371" y="696974"/>
                  <a:pt x="8418395" y="817361"/>
                </a:cubicBezTo>
                <a:cubicBezTo>
                  <a:pt x="8519774" y="1026453"/>
                  <a:pt x="8494429" y="1793125"/>
                  <a:pt x="8469084" y="2062410"/>
                </a:cubicBezTo>
                <a:cubicBezTo>
                  <a:pt x="8374043" y="2734040"/>
                  <a:pt x="8025556" y="3507048"/>
                  <a:pt x="7993875" y="3538728"/>
                </a:cubicBezTo>
                <a:cubicBezTo>
                  <a:pt x="7892497" y="3516552"/>
                  <a:pt x="7661229" y="3865039"/>
                  <a:pt x="7486985" y="3877711"/>
                </a:cubicBezTo>
                <a:cubicBezTo>
                  <a:pt x="7303237" y="3890384"/>
                  <a:pt x="4604047" y="3880880"/>
                  <a:pt x="4198536" y="3808014"/>
                </a:cubicBezTo>
                <a:cubicBezTo>
                  <a:pt x="1993563" y="3405670"/>
                  <a:pt x="1942874" y="3259939"/>
                  <a:pt x="1942874" y="3259939"/>
                </a:cubicBezTo>
                <a:cubicBezTo>
                  <a:pt x="1942874" y="3259939"/>
                  <a:pt x="2177311" y="3231426"/>
                  <a:pt x="2291361" y="3193410"/>
                </a:cubicBezTo>
                <a:cubicBezTo>
                  <a:pt x="2126622" y="3190241"/>
                  <a:pt x="1477169" y="3069855"/>
                  <a:pt x="1451824" y="3047678"/>
                </a:cubicBezTo>
                <a:cubicBezTo>
                  <a:pt x="1464497" y="3041343"/>
                  <a:pt x="1483505" y="3035006"/>
                  <a:pt x="1499345" y="3028670"/>
                </a:cubicBezTo>
                <a:cubicBezTo>
                  <a:pt x="1464497" y="3009662"/>
                  <a:pt x="1435984" y="2987486"/>
                  <a:pt x="1407471" y="2952636"/>
                </a:cubicBezTo>
                <a:cubicBezTo>
                  <a:pt x="1315597" y="2835418"/>
                  <a:pt x="1160362" y="2876603"/>
                  <a:pt x="1030471" y="2832250"/>
                </a:cubicBezTo>
                <a:cubicBezTo>
                  <a:pt x="1112841" y="2585141"/>
                  <a:pt x="1331438" y="2677015"/>
                  <a:pt x="1499345" y="2629494"/>
                </a:cubicBezTo>
                <a:cubicBezTo>
                  <a:pt x="1058984" y="2483763"/>
                  <a:pt x="1144523" y="2407729"/>
                  <a:pt x="970279" y="2353873"/>
                </a:cubicBezTo>
                <a:cubicBezTo>
                  <a:pt x="751682" y="2287343"/>
                  <a:pt x="700993" y="2287343"/>
                  <a:pt x="700993" y="2287343"/>
                </a:cubicBezTo>
                <a:cubicBezTo>
                  <a:pt x="957606" y="2084587"/>
                  <a:pt x="1264908" y="2303184"/>
                  <a:pt x="1588051" y="1942023"/>
                </a:cubicBezTo>
                <a:cubicBezTo>
                  <a:pt x="1277580" y="1891335"/>
                  <a:pt x="349338" y="1865990"/>
                  <a:pt x="149751" y="1770949"/>
                </a:cubicBezTo>
                <a:cubicBezTo>
                  <a:pt x="225784" y="1805797"/>
                  <a:pt x="232120" y="1701251"/>
                  <a:pt x="266969" y="1701251"/>
                </a:cubicBezTo>
                <a:cubicBezTo>
                  <a:pt x="561599" y="1698083"/>
                  <a:pt x="862565" y="1758277"/>
                  <a:pt x="1160362" y="1720259"/>
                </a:cubicBezTo>
                <a:cubicBezTo>
                  <a:pt x="1214219" y="1717092"/>
                  <a:pt x="1299758" y="1745604"/>
                  <a:pt x="1309262" y="1666403"/>
                </a:cubicBezTo>
                <a:cubicBezTo>
                  <a:pt x="1318765" y="1568192"/>
                  <a:pt x="1207884" y="1590368"/>
                  <a:pt x="1160362" y="1580864"/>
                </a:cubicBezTo>
                <a:cubicBezTo>
                  <a:pt x="967110" y="1549184"/>
                  <a:pt x="777027" y="1536512"/>
                  <a:pt x="580607" y="1517503"/>
                </a:cubicBezTo>
                <a:cubicBezTo>
                  <a:pt x="498238" y="1507999"/>
                  <a:pt x="396860" y="1527007"/>
                  <a:pt x="428540" y="1374940"/>
                </a:cubicBezTo>
                <a:cubicBezTo>
                  <a:pt x="403195" y="1229209"/>
                  <a:pt x="251129" y="1279898"/>
                  <a:pt x="171927" y="1210201"/>
                </a:cubicBezTo>
                <a:cubicBezTo>
                  <a:pt x="209944" y="1127831"/>
                  <a:pt x="317658" y="1184857"/>
                  <a:pt x="349338" y="1073974"/>
                </a:cubicBezTo>
                <a:cubicBezTo>
                  <a:pt x="197271" y="1108823"/>
                  <a:pt x="213112" y="868050"/>
                  <a:pt x="61044" y="871218"/>
                </a:cubicBezTo>
                <a:cubicBezTo>
                  <a:pt x="-65678" y="728655"/>
                  <a:pt x="26196" y="658957"/>
                  <a:pt x="143414" y="605101"/>
                </a:cubicBezTo>
                <a:cubicBezTo>
                  <a:pt x="295481" y="538572"/>
                  <a:pt x="463388" y="554411"/>
                  <a:pt x="628128" y="541739"/>
                </a:cubicBezTo>
                <a:cubicBezTo>
                  <a:pt x="846725" y="513227"/>
                  <a:pt x="1055817" y="446698"/>
                  <a:pt x="1277580" y="449865"/>
                </a:cubicBezTo>
                <a:cubicBezTo>
                  <a:pt x="1486673" y="383336"/>
                  <a:pt x="1717941" y="456201"/>
                  <a:pt x="1930202" y="370664"/>
                </a:cubicBezTo>
                <a:cubicBezTo>
                  <a:pt x="2145630" y="370664"/>
                  <a:pt x="2364226" y="370664"/>
                  <a:pt x="2582822" y="370664"/>
                </a:cubicBezTo>
                <a:cubicBezTo>
                  <a:pt x="2646185" y="373831"/>
                  <a:pt x="2706377" y="373831"/>
                  <a:pt x="2769739" y="377000"/>
                </a:cubicBezTo>
                <a:cubicBezTo>
                  <a:pt x="2769739" y="377000"/>
                  <a:pt x="2772907" y="377000"/>
                  <a:pt x="2772907" y="377000"/>
                </a:cubicBezTo>
                <a:cubicBezTo>
                  <a:pt x="3045361" y="386504"/>
                  <a:pt x="3314646" y="392840"/>
                  <a:pt x="3583931" y="405513"/>
                </a:cubicBezTo>
                <a:cubicBezTo>
                  <a:pt x="3685309" y="405513"/>
                  <a:pt x="3783519" y="408681"/>
                  <a:pt x="3884897" y="408681"/>
                </a:cubicBezTo>
                <a:cubicBezTo>
                  <a:pt x="4100325" y="424520"/>
                  <a:pt x="4318922" y="434025"/>
                  <a:pt x="4537518" y="411848"/>
                </a:cubicBezTo>
                <a:cubicBezTo>
                  <a:pt x="4756115" y="430857"/>
                  <a:pt x="4968375" y="418185"/>
                  <a:pt x="5186971" y="399176"/>
                </a:cubicBezTo>
                <a:cubicBezTo>
                  <a:pt x="5408735" y="421353"/>
                  <a:pt x="5627332" y="389672"/>
                  <a:pt x="5845928" y="361159"/>
                </a:cubicBezTo>
                <a:cubicBezTo>
                  <a:pt x="6064526" y="373831"/>
                  <a:pt x="6283122" y="373831"/>
                  <a:pt x="6495381" y="310470"/>
                </a:cubicBezTo>
                <a:cubicBezTo>
                  <a:pt x="6656953" y="380168"/>
                  <a:pt x="6736155" y="152067"/>
                  <a:pt x="6910398" y="196420"/>
                </a:cubicBezTo>
                <a:cubicBezTo>
                  <a:pt x="7084641" y="243941"/>
                  <a:pt x="7208196" y="63361"/>
                  <a:pt x="7360262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84214B2-797D-49D1-BC92-1E44CAD410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2410" y="4169114"/>
            <a:ext cx="4054890" cy="549794"/>
          </a:xfrm>
        </p:spPr>
        <p:txBody>
          <a:bodyPr anchor="b">
            <a:normAutofit/>
          </a:bodyPr>
          <a:lstStyle/>
          <a:p>
            <a:pPr algn="ctr"/>
            <a:r>
              <a:rPr lang="fi-FI" sz="3200" i="0" dirty="0">
                <a:latin typeface="Arial" panose="020B0604020202020204" pitchFamily="34" charset="0"/>
                <a:cs typeface="Arial" panose="020B0604020202020204" pitchFamily="34" charset="0"/>
              </a:rPr>
              <a:t>PELI/IOT (Ryhmä 2)</a:t>
            </a:r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A700BF8E-C2A3-41E8-B343-4EC5D02372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20691" y="4779895"/>
            <a:ext cx="3317064" cy="549793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fi-FI" sz="1600" dirty="0"/>
              <a:t>Sulautetun järjestelmän ohjelmistoprojekti</a:t>
            </a:r>
          </a:p>
          <a:p>
            <a:pPr>
              <a:lnSpc>
                <a:spcPct val="90000"/>
              </a:lnSpc>
            </a:pPr>
            <a:r>
              <a:rPr lang="fi-FI" sz="1600" dirty="0"/>
              <a:t>KEVÄT 2020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A5DD3026-5C18-4C2F-A8D8-9AF77C359D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42A3688-D3B7-4B6A-BAB8-D8A53B3F5ADF}" type="datetime1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4/23/2020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05CB7205-4119-4A31-B663-BD12545E2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i-FI" sz="1100">
                <a:solidFill>
                  <a:srgbClr val="FFFFFF"/>
                </a:solidFill>
              </a:rPr>
              <a:t>Ryhmä 2. Jaakko Ikäheimo, Konsta Holm, Arttu Rusanen</a:t>
            </a:r>
            <a:endParaRPr lang="en-US" sz="1100">
              <a:solidFill>
                <a:srgbClr val="FFFFFF"/>
              </a:solidFill>
            </a:endParaRPr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676BE0DC-52B7-4466-A7D0-149EA7E3B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1845F5A-061D-4825-9AE9-D7794091C6CF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085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134706B-150F-487B-B4FB-34C10219C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raphic 1">
            <a:extLst>
              <a:ext uri="{FF2B5EF4-FFF2-40B4-BE49-F238E27FC236}">
                <a16:creationId xmlns:a16="http://schemas.microsoft.com/office/drawing/2014/main" id="{D6705569-F545-4F47-A260-A9202826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rgbClr val="8FA1CD"/>
          </a:solidFill>
          <a:ln w="32707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6B965178-E6DE-463E-A6A9-7C61626C1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473" y="1998925"/>
            <a:ext cx="5541054" cy="2149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>
                <a:solidFill>
                  <a:srgbClr val="FFFFFF"/>
                </a:solidFill>
              </a:rPr>
              <a:t>Kiitoksia mielenkiinnosta! Heräsikö kysyttävää?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6A2A2585-0A88-435C-A960-B02A0A55EB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4539B01-5FA7-4E2D-B26C-EBDECE7D28AB}" type="datetime1">
              <a:rPr lang="en-US" smtClean="0"/>
              <a:pPr>
                <a:spcAft>
                  <a:spcPts val="600"/>
                </a:spcAft>
              </a:pPr>
              <a:t>4/23/2020</a:t>
            </a:fld>
            <a:endParaRPr lang="en-US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8AB13884-750D-4EED-9E78-6623CD779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Ryhmä 2. Jaakko Ikäheimo, Konsta Holm, Arttu Rusanen</a:t>
            </a:r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752D9975-2DE4-4D31-B123-97561F892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1845F5A-061D-4825-9AE9-D7794091C6CF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304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57DF60F-852B-434A-958D-B83A6DB05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Projektin ajatus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6F71E28-B60E-4EE0-B616-75A84CBE8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39B01-5FA7-4E2D-B26C-EBDECE7D28AB}" type="datetime1">
              <a:rPr lang="en-US" smtClean="0"/>
              <a:t>4/23/2020</a:t>
            </a:fld>
            <a:endParaRPr lang="en-US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366B79F7-71D6-4A9C-832B-EC9990825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Ryhmä 2. Jaakko Ikäheimo, Konsta Holm, Arttu Rusanen</a:t>
            </a:r>
            <a:endParaRPr lang="en-US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B0C05238-9664-47F7-910D-46417CA8A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2</a:t>
            </a:fld>
            <a:endParaRPr lang="en-US"/>
          </a:p>
        </p:txBody>
      </p:sp>
      <p:pic>
        <p:nvPicPr>
          <p:cNvPr id="7" name="Sisällön paikkamerkki 6">
            <a:extLst>
              <a:ext uri="{FF2B5EF4-FFF2-40B4-BE49-F238E27FC236}">
                <a16:creationId xmlns:a16="http://schemas.microsoft.com/office/drawing/2014/main" id="{BF9FD860-C87A-467E-801B-2FC1BAF34BC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2139" y="779722"/>
            <a:ext cx="5112649" cy="2728588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45C728AA-ABC6-41DA-8132-BF6697CA93B6}"/>
              </a:ext>
            </a:extLst>
          </p:cNvPr>
          <p:cNvSpPr txBox="1"/>
          <p:nvPr/>
        </p:nvSpPr>
        <p:spPr>
          <a:xfrm>
            <a:off x="546847" y="1864659"/>
            <a:ext cx="6051176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i-FI" dirty="0">
                <a:ea typeface="+mn-lt"/>
                <a:cs typeface="+mn-lt"/>
              </a:rPr>
              <a:t>Projekti on pilvessä palvelimelle sijaitseva selainpeli mitä pystytään ohjaamaan ohjaimella.</a:t>
            </a:r>
          </a:p>
          <a:p>
            <a:pPr marL="285750" indent="-285750">
              <a:buFont typeface="Arial,Sans-Serif"/>
              <a:buChar char="•"/>
            </a:pPr>
            <a:endParaRPr lang="fi-FI" dirty="0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fi-FI" dirty="0">
                <a:ea typeface="+mn-lt"/>
                <a:cs typeface="+mn-lt"/>
              </a:rPr>
              <a:t>Peliä pystytään kontrolloimaan </a:t>
            </a:r>
            <a:r>
              <a:rPr lang="fi-FI" dirty="0" err="1">
                <a:ea typeface="+mn-lt"/>
                <a:cs typeface="+mn-lt"/>
              </a:rPr>
              <a:t>Nucleoon</a:t>
            </a:r>
            <a:r>
              <a:rPr lang="fi-FI" dirty="0">
                <a:ea typeface="+mn-lt"/>
                <a:cs typeface="+mn-lt"/>
              </a:rPr>
              <a:t> liitetyillä sensoreilla </a:t>
            </a:r>
            <a:r>
              <a:rPr lang="fi-FI" dirty="0" err="1">
                <a:ea typeface="+mn-lt"/>
                <a:cs typeface="+mn-lt"/>
              </a:rPr>
              <a:t>Raspberry</a:t>
            </a:r>
            <a:r>
              <a:rPr lang="fi-FI" dirty="0">
                <a:ea typeface="+mn-lt"/>
                <a:cs typeface="+mn-lt"/>
              </a:rPr>
              <a:t> </a:t>
            </a:r>
            <a:r>
              <a:rPr lang="fi-FI" dirty="0" err="1">
                <a:ea typeface="+mn-lt"/>
                <a:cs typeface="+mn-lt"/>
              </a:rPr>
              <a:t>Pin</a:t>
            </a:r>
            <a:r>
              <a:rPr lang="fi-FI" dirty="0">
                <a:ea typeface="+mn-lt"/>
                <a:cs typeface="+mn-lt"/>
              </a:rPr>
              <a:t> kautta pelipalvelimeen muodostetun </a:t>
            </a:r>
            <a:r>
              <a:rPr lang="fi-FI" dirty="0" err="1">
                <a:ea typeface="+mn-lt"/>
                <a:cs typeface="+mn-lt"/>
              </a:rPr>
              <a:t>soketin</a:t>
            </a:r>
            <a:r>
              <a:rPr lang="fi-FI" dirty="0">
                <a:ea typeface="+mn-lt"/>
                <a:cs typeface="+mn-lt"/>
              </a:rPr>
              <a:t> (</a:t>
            </a:r>
            <a:r>
              <a:rPr lang="fi-FI" dirty="0" err="1">
                <a:ea typeface="+mn-lt"/>
                <a:cs typeface="+mn-lt"/>
              </a:rPr>
              <a:t>socket</a:t>
            </a:r>
            <a:r>
              <a:rPr lang="fi-FI" dirty="0">
                <a:ea typeface="+mn-lt"/>
                <a:cs typeface="+mn-lt"/>
              </a:rPr>
              <a:t>) avulla.</a:t>
            </a:r>
          </a:p>
          <a:p>
            <a:pPr marL="285750" indent="-285750">
              <a:buFont typeface="Arial,Sans-Serif"/>
              <a:buChar char="•"/>
            </a:pPr>
            <a:endParaRPr lang="fi-FI" dirty="0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fi-FI" dirty="0">
                <a:ea typeface="+mn-lt"/>
                <a:cs typeface="+mn-lt"/>
              </a:rPr>
              <a:t>Peliä pystytään pelaamaan myös ilman ohjainta nettiselaimen ja näppäimistön avulla.</a:t>
            </a:r>
          </a:p>
          <a:p>
            <a:pPr marL="285750" indent="-285750">
              <a:buFont typeface="Arial,Sans-Serif"/>
              <a:buChar char="•"/>
            </a:pPr>
            <a:endParaRPr lang="fi-FI" dirty="0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fi-FI" dirty="0">
                <a:ea typeface="+mn-lt"/>
                <a:cs typeface="+mn-lt"/>
              </a:rPr>
              <a:t>Lisäominaisuuksina toteutettiin moninpeli ja karkea katsojatila.</a:t>
            </a:r>
          </a:p>
          <a:p>
            <a:pPr marL="285750" indent="-285750">
              <a:buFont typeface="Arial,Sans-Serif"/>
              <a:buChar char="•"/>
            </a:pPr>
            <a:endParaRPr lang="fi-FI" dirty="0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endParaRPr lang="fi-FI" dirty="0"/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4D431CF7-41F0-47F2-9A5E-AE68D3D292CA}"/>
              </a:ext>
            </a:extLst>
          </p:cNvPr>
          <p:cNvSpPr txBox="1"/>
          <p:nvPr/>
        </p:nvSpPr>
        <p:spPr>
          <a:xfrm>
            <a:off x="8299537" y="3645908"/>
            <a:ext cx="2743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Projektin lähtöasetelmia</a:t>
            </a:r>
          </a:p>
        </p:txBody>
      </p:sp>
    </p:spTree>
    <p:extLst>
      <p:ext uri="{BB962C8B-B14F-4D97-AF65-F5344CB8AC3E}">
        <p14:creationId xmlns:p14="http://schemas.microsoft.com/office/powerpoint/2010/main" val="2777420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E2AC029-26EA-4530-9F9C-2F06878A3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Projektin kulku</a:t>
            </a:r>
          </a:p>
        </p:txBody>
      </p:sp>
      <p:graphicFrame>
        <p:nvGraphicFramePr>
          <p:cNvPr id="7" name="Sisällön paikkamerkki 6">
            <a:extLst>
              <a:ext uri="{FF2B5EF4-FFF2-40B4-BE49-F238E27FC236}">
                <a16:creationId xmlns:a16="http://schemas.microsoft.com/office/drawing/2014/main" id="{15E6CD09-C7F2-4C7F-A677-2857C2B4E1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6177712"/>
              </p:ext>
            </p:extLst>
          </p:nvPr>
        </p:nvGraphicFramePr>
        <p:xfrm>
          <a:off x="1670180" y="1801266"/>
          <a:ext cx="5647746" cy="40040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14575">
                  <a:extLst>
                    <a:ext uri="{9D8B030D-6E8A-4147-A177-3AD203B41FA5}">
                      <a16:colId xmlns:a16="http://schemas.microsoft.com/office/drawing/2014/main" val="1482064021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1603039185"/>
                    </a:ext>
                  </a:extLst>
                </a:gridCol>
                <a:gridCol w="2352096">
                  <a:extLst>
                    <a:ext uri="{9D8B030D-6E8A-4147-A177-3AD203B41FA5}">
                      <a16:colId xmlns:a16="http://schemas.microsoft.com/office/drawing/2014/main" val="651401544"/>
                    </a:ext>
                  </a:extLst>
                </a:gridCol>
              </a:tblGrid>
              <a:tr h="86042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fi-FI" sz="1200" dirty="0">
                          <a:effectLst/>
                        </a:rPr>
                        <a:t>PROJEKTIN VAIHE</a:t>
                      </a:r>
                      <a:endParaRPr lang="fi-FI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fi-FI" sz="1200">
                          <a:effectLst/>
                        </a:rPr>
                        <a:t>AIKATAULU</a:t>
                      </a:r>
                      <a:endParaRPr lang="fi-FI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fi-FI" sz="1200" dirty="0">
                          <a:effectLst/>
                        </a:rPr>
                        <a:t>VAIHESEEN KÄYTETÄÄN PÄIVIÄ</a:t>
                      </a:r>
                      <a:endParaRPr lang="fi-FI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3058321068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fi-FI" sz="1200" dirty="0">
                          <a:effectLst/>
                        </a:rPr>
                        <a:t>Projektin suunnitteluvaihe</a:t>
                      </a:r>
                      <a:endParaRPr lang="fi-FI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fi-FI" sz="1200">
                          <a:effectLst/>
                        </a:rPr>
                        <a:t>Viikko 13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fi-FI" sz="1200">
                          <a:effectLst/>
                        </a:rPr>
                        <a:t> </a:t>
                      </a:r>
                      <a:endParaRPr lang="fi-FI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fi-FI" sz="1200">
                          <a:effectLst/>
                        </a:rPr>
                        <a:t>3</a:t>
                      </a:r>
                      <a:endParaRPr lang="fi-FI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2641027386"/>
                  </a:ext>
                </a:extLst>
              </a:tr>
              <a:tr h="47752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fi-FI" sz="1200">
                          <a:effectLst/>
                        </a:rPr>
                        <a:t>Järjestelmän suunnitteluvaihe</a:t>
                      </a:r>
                      <a:endParaRPr lang="fi-FI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fi-FI" sz="1200" dirty="0">
                          <a:effectLst/>
                        </a:rPr>
                        <a:t>Viikko 13</a:t>
                      </a:r>
                      <a:endParaRPr lang="fi-FI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fi-FI" sz="1200">
                          <a:effectLst/>
                        </a:rPr>
                        <a:t>4</a:t>
                      </a:r>
                      <a:endParaRPr lang="fi-FI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2245045778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fi-FI" sz="1200" dirty="0">
                          <a:effectLst/>
                        </a:rPr>
                        <a:t>Moduulitoteutusvaihe</a:t>
                      </a:r>
                      <a:endParaRPr lang="fi-FI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fi-FI" sz="1200" dirty="0">
                          <a:effectLst/>
                        </a:rPr>
                        <a:t>Viikko 14-15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fi-FI" sz="1200" dirty="0">
                          <a:effectLst/>
                        </a:rPr>
                        <a:t> </a:t>
                      </a:r>
                      <a:endParaRPr lang="fi-FI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fi-FI" sz="1200">
                          <a:effectLst/>
                        </a:rPr>
                        <a:t>14</a:t>
                      </a:r>
                      <a:endParaRPr lang="fi-FI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3486610711"/>
                  </a:ext>
                </a:extLst>
              </a:tr>
              <a:tr h="6731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fi-FI" sz="1200">
                          <a:effectLst/>
                        </a:rPr>
                        <a:t>Moduulitestausvaihe</a:t>
                      </a:r>
                      <a:endParaRPr lang="fi-FI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fi-FI" sz="1200">
                          <a:effectLst/>
                        </a:rPr>
                        <a:t>Viikko 14-15</a:t>
                      </a:r>
                      <a:endParaRPr lang="fi-FI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fi-FI" sz="1200">
                          <a:effectLst/>
                        </a:rPr>
                        <a:t>2</a:t>
                      </a:r>
                      <a:endParaRPr lang="fi-FI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769192725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fi-FI" sz="1200">
                          <a:effectLst/>
                        </a:rPr>
                        <a:t>Integrointitoteutusvaihe</a:t>
                      </a:r>
                      <a:endParaRPr lang="fi-FI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fi-FI" sz="1200">
                          <a:effectLst/>
                        </a:rPr>
                        <a:t>Viikko 16</a:t>
                      </a:r>
                      <a:endParaRPr lang="fi-FI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fi-FI" sz="1200">
                          <a:effectLst/>
                        </a:rPr>
                        <a:t>7</a:t>
                      </a:r>
                      <a:endParaRPr lang="fi-FI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657131401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fi-FI" sz="1200">
                          <a:effectLst/>
                        </a:rPr>
                        <a:t>Integrointitestausvaihe</a:t>
                      </a:r>
                      <a:endParaRPr lang="fi-FI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fi-FI" sz="1200">
                          <a:effectLst/>
                        </a:rPr>
                        <a:t>Viikko 16</a:t>
                      </a:r>
                      <a:endParaRPr lang="fi-FI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fi-FI" sz="1200">
                          <a:effectLst/>
                        </a:rPr>
                        <a:t>2</a:t>
                      </a:r>
                      <a:endParaRPr lang="fi-FI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4004474220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fi-FI" sz="1200">
                          <a:effectLst/>
                        </a:rPr>
                        <a:t>Projektin lopetusvaihe</a:t>
                      </a:r>
                      <a:endParaRPr lang="fi-FI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fi-FI" sz="1200">
                          <a:effectLst/>
                        </a:rPr>
                        <a:t>Viikko 17</a:t>
                      </a:r>
                      <a:endParaRPr lang="fi-FI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fi-FI" sz="1200">
                          <a:effectLst/>
                        </a:rPr>
                        <a:t>2</a:t>
                      </a:r>
                      <a:endParaRPr lang="fi-FI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213509738"/>
                  </a:ext>
                </a:extLst>
              </a:tr>
              <a:tr h="17399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fi-FI" sz="1200">
                          <a:effectLst/>
                        </a:rPr>
                        <a:t> </a:t>
                      </a:r>
                      <a:endParaRPr lang="fi-FI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fi-FI" sz="1200">
                          <a:effectLst/>
                        </a:rPr>
                        <a:t>YHTEENSÄ</a:t>
                      </a:r>
                      <a:endParaRPr lang="fi-FI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fi-FI" sz="1200" dirty="0">
                          <a:effectLst/>
                        </a:rPr>
                        <a:t>32</a:t>
                      </a:r>
                      <a:endParaRPr lang="fi-FI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4072125169"/>
                  </a:ext>
                </a:extLst>
              </a:tr>
            </a:tbl>
          </a:graphicData>
        </a:graphic>
      </p:graphicFrame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C8688400-0076-4DFD-A52B-B049F4FBF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39B01-5FA7-4E2D-B26C-EBDECE7D28AB}" type="datetime1">
              <a:rPr lang="en-US" smtClean="0"/>
              <a:t>4/23/2020</a:t>
            </a:fld>
            <a:endParaRPr lang="en-US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2D5A9B30-650D-4DD3-94B7-EAB96B7E1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Ryhmä 2. Jaakko Ikäheimo, Konsta Holm, Arttu Rusanen</a:t>
            </a:r>
            <a:endParaRPr lang="en-US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621A3855-E6C5-4221-B756-81D7854C4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81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AA30C01-748A-466E-A178-A1DC6400A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Ohjain (</a:t>
            </a:r>
            <a:r>
              <a:rPr lang="fi-FI" dirty="0" err="1"/>
              <a:t>Nucleo</a:t>
            </a:r>
            <a:r>
              <a:rPr lang="fi-FI" dirty="0"/>
              <a:t>)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2BEE123A-4E82-4344-9DF9-B54647B60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1174"/>
            <a:ext cx="7315200" cy="3616152"/>
          </a:xfrm>
        </p:spPr>
        <p:txBody>
          <a:bodyPr>
            <a:normAutofit/>
          </a:bodyPr>
          <a:lstStyle/>
          <a:p>
            <a:r>
              <a:rPr lang="fi-FI" sz="1400" dirty="0" err="1"/>
              <a:t>ADKey</a:t>
            </a:r>
            <a:r>
              <a:rPr lang="fi-FI" sz="1400" dirty="0"/>
              <a:t>-painonappimoduuli + </a:t>
            </a:r>
            <a:r>
              <a:rPr lang="fi-FI" sz="1400" dirty="0" err="1"/>
              <a:t>Joystick</a:t>
            </a:r>
            <a:endParaRPr lang="fi-FI" sz="1400" dirty="0"/>
          </a:p>
          <a:p>
            <a:r>
              <a:rPr lang="fi-FI" sz="1400" dirty="0"/>
              <a:t>Sensoreita </a:t>
            </a:r>
            <a:r>
              <a:rPr lang="fi-FI" sz="1400" dirty="0" err="1"/>
              <a:t>pollataan</a:t>
            </a:r>
            <a:r>
              <a:rPr lang="fi-FI" sz="1400" dirty="0"/>
              <a:t> tietyin aikavälein ja reagoidaan tarvittaviin muutoksiin.</a:t>
            </a:r>
          </a:p>
          <a:p>
            <a:r>
              <a:rPr lang="fi-FI" sz="1400" dirty="0"/>
              <a:t>Molemmille komponenteille oma luokka. </a:t>
            </a:r>
          </a:p>
          <a:p>
            <a:r>
              <a:rPr lang="fi-FI" sz="1400" dirty="0"/>
              <a:t>Komponenttien tapahtumat lähetetään koodeina:</a:t>
            </a:r>
          </a:p>
          <a:p>
            <a:pPr lvl="1">
              <a:buFontTx/>
              <a:buChar char="-"/>
            </a:pPr>
            <a:r>
              <a:rPr lang="fi-FI" sz="1400" dirty="0" err="1"/>
              <a:t>Joystickin</a:t>
            </a:r>
            <a:r>
              <a:rPr lang="fi-FI" sz="1400" dirty="0"/>
              <a:t> nappi = </a:t>
            </a:r>
            <a:r>
              <a:rPr lang="fi-FI" sz="1400" dirty="0" err="1"/>
              <a:t>Joystick:ButtonPress</a:t>
            </a:r>
            <a:r>
              <a:rPr lang="fi-FI" sz="1400" dirty="0"/>
              <a:t> &amp; </a:t>
            </a:r>
            <a:r>
              <a:rPr lang="fi-FI" sz="1400" dirty="0" err="1"/>
              <a:t>Joystick:ButtonRelease</a:t>
            </a:r>
            <a:endParaRPr lang="fi-FI" sz="1400" dirty="0"/>
          </a:p>
          <a:p>
            <a:pPr lvl="1">
              <a:buFontTx/>
              <a:buChar char="-"/>
            </a:pPr>
            <a:r>
              <a:rPr lang="fi-FI" sz="1400" dirty="0" err="1"/>
              <a:t>Joystickin</a:t>
            </a:r>
            <a:r>
              <a:rPr lang="fi-FI" sz="1400" dirty="0"/>
              <a:t> kääntö = </a:t>
            </a:r>
            <a:r>
              <a:rPr lang="fi-FI" sz="1400" dirty="0" err="1"/>
              <a:t>Joystick:Tilt</a:t>
            </a:r>
            <a:r>
              <a:rPr lang="fi-FI" sz="1400" dirty="0"/>
              <a:t> + ympyräkoordinaatti</a:t>
            </a:r>
          </a:p>
          <a:p>
            <a:pPr lvl="1">
              <a:buFontTx/>
              <a:buChar char="-"/>
            </a:pPr>
            <a:r>
              <a:rPr lang="fi-FI" sz="1400" dirty="0" err="1"/>
              <a:t>ADKey</a:t>
            </a:r>
            <a:r>
              <a:rPr lang="fi-FI" sz="1400" dirty="0"/>
              <a:t>-napit = </a:t>
            </a:r>
            <a:r>
              <a:rPr lang="fi-FI" sz="1400" dirty="0" err="1"/>
              <a:t>ADKey:ButtonPress</a:t>
            </a:r>
            <a:r>
              <a:rPr lang="fi-FI" sz="1400" dirty="0"/>
              <a:t> &amp; </a:t>
            </a:r>
            <a:r>
              <a:rPr lang="fi-FI" sz="1400" dirty="0" err="1"/>
              <a:t>ADKey:ButtonRelease</a:t>
            </a:r>
            <a:r>
              <a:rPr lang="fi-FI" sz="1400" dirty="0"/>
              <a:t> + näppäinkoodi</a:t>
            </a:r>
          </a:p>
          <a:p>
            <a:r>
              <a:rPr lang="fi-FI" sz="1400" dirty="0"/>
              <a:t>Haasteet:</a:t>
            </a:r>
          </a:p>
          <a:p>
            <a:pPr lvl="1">
              <a:buFontTx/>
              <a:buChar char="-"/>
            </a:pPr>
            <a:r>
              <a:rPr lang="fi-FI" sz="1400" dirty="0" err="1"/>
              <a:t>Joystickin</a:t>
            </a:r>
            <a:r>
              <a:rPr lang="fi-FI" sz="1400" dirty="0"/>
              <a:t> arvon muuntaminen neliökoordinaateista ympyräkoordinaateiksi.</a:t>
            </a:r>
          </a:p>
          <a:p>
            <a:pPr lvl="1">
              <a:buFontTx/>
              <a:buChar char="-"/>
            </a:pPr>
            <a:r>
              <a:rPr lang="fi-FI" sz="1400" dirty="0"/>
              <a:t>Saada syötteen ja sen esityksen vasteaika sopivaksi.</a:t>
            </a:r>
          </a:p>
          <a:p>
            <a:pPr marL="0" indent="0">
              <a:buNone/>
            </a:pPr>
            <a:endParaRPr lang="fi-FI" sz="1400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2A1E2BE7-6D29-4A5F-99B7-3D5A3A258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4969" y="3414510"/>
            <a:ext cx="3688452" cy="3011998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5125EBBA-6DB4-4831-B466-04435E3C0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030" y="4769759"/>
            <a:ext cx="2279411" cy="1237117"/>
          </a:xfrm>
          <a:prstGeom prst="rect">
            <a:avLst/>
          </a:prstGeom>
        </p:spPr>
      </p:pic>
      <p:pic>
        <p:nvPicPr>
          <p:cNvPr id="9" name="Kuva 8" descr="Kuva, joka sisältää kohteen näyttökuva&#10;&#10;Kuvaus luotu automaattisesti">
            <a:extLst>
              <a:ext uri="{FF2B5EF4-FFF2-40B4-BE49-F238E27FC236}">
                <a16:creationId xmlns:a16="http://schemas.microsoft.com/office/drawing/2014/main" id="{E8353A0A-1EB4-4350-8328-114FF8054A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969" y="431492"/>
            <a:ext cx="3409205" cy="2518392"/>
          </a:xfrm>
          <a:prstGeom prst="rect">
            <a:avLst/>
          </a:prstGeom>
        </p:spPr>
      </p:pic>
      <p:sp>
        <p:nvSpPr>
          <p:cNvPr id="10" name="Päivämäärän paikkamerkki 9">
            <a:extLst>
              <a:ext uri="{FF2B5EF4-FFF2-40B4-BE49-F238E27FC236}">
                <a16:creationId xmlns:a16="http://schemas.microsoft.com/office/drawing/2014/main" id="{CF21F416-D706-426D-AF5C-A6751C2FC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125AF-2D5F-439A-83CA-26E4E2E5C90C}" type="datetime1">
              <a:rPr lang="en-US" smtClean="0"/>
              <a:t>4/23/2020</a:t>
            </a:fld>
            <a:endParaRPr lang="en-US"/>
          </a:p>
        </p:txBody>
      </p:sp>
      <p:sp>
        <p:nvSpPr>
          <p:cNvPr id="11" name="Alatunnisteen paikkamerkki 10">
            <a:extLst>
              <a:ext uri="{FF2B5EF4-FFF2-40B4-BE49-F238E27FC236}">
                <a16:creationId xmlns:a16="http://schemas.microsoft.com/office/drawing/2014/main" id="{F15FE5FA-F73C-4DD9-A411-F13A12551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Ryhmä 2. Jaakko Ikäheimo, Konsta Holm, Arttu Rusanen</a:t>
            </a:r>
            <a:endParaRPr lang="en-US"/>
          </a:p>
        </p:txBody>
      </p:sp>
      <p:sp>
        <p:nvSpPr>
          <p:cNvPr id="12" name="Dian numeron paikkamerkki 11">
            <a:extLst>
              <a:ext uri="{FF2B5EF4-FFF2-40B4-BE49-F238E27FC236}">
                <a16:creationId xmlns:a16="http://schemas.microsoft.com/office/drawing/2014/main" id="{82ED8467-7A13-43A4-BD27-DD1117169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4</a:t>
            </a:fld>
            <a:endParaRPr lang="en-US" dirty="0"/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9F22B4F9-3BE9-457F-A9E3-216233B47F56}"/>
              </a:ext>
            </a:extLst>
          </p:cNvPr>
          <p:cNvSpPr txBox="1"/>
          <p:nvPr/>
        </p:nvSpPr>
        <p:spPr>
          <a:xfrm>
            <a:off x="8728536" y="3016251"/>
            <a:ext cx="26420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 err="1"/>
              <a:t>Nucleon</a:t>
            </a:r>
            <a:r>
              <a:rPr lang="fi-FI" sz="1200" dirty="0"/>
              <a:t> ja antureiden kytkennät</a:t>
            </a:r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275DFBE5-C5A2-4B36-9C56-7326DF4208E5}"/>
              </a:ext>
            </a:extLst>
          </p:cNvPr>
          <p:cNvSpPr txBox="1"/>
          <p:nvPr/>
        </p:nvSpPr>
        <p:spPr>
          <a:xfrm>
            <a:off x="5784979" y="6006876"/>
            <a:ext cx="1556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Ohjain koteloituna</a:t>
            </a:r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82224B0B-AABC-4697-B387-BBD88178148B}"/>
              </a:ext>
            </a:extLst>
          </p:cNvPr>
          <p:cNvSpPr txBox="1"/>
          <p:nvPr/>
        </p:nvSpPr>
        <p:spPr>
          <a:xfrm>
            <a:off x="8952956" y="6471892"/>
            <a:ext cx="2193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Pätkä ohjaimen koodista…</a:t>
            </a:r>
          </a:p>
        </p:txBody>
      </p:sp>
    </p:spTree>
    <p:extLst>
      <p:ext uri="{BB962C8B-B14F-4D97-AF65-F5344CB8AC3E}">
        <p14:creationId xmlns:p14="http://schemas.microsoft.com/office/powerpoint/2010/main" val="3675561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00B171B-CD99-43B5-AD07-495357861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Ohjaimen ajuri ja GUI (Raspi + Python)</a:t>
            </a:r>
          </a:p>
        </p:txBody>
      </p:sp>
      <p:pic>
        <p:nvPicPr>
          <p:cNvPr id="7" name="Sisällön paikkamerkki 6">
            <a:extLst>
              <a:ext uri="{FF2B5EF4-FFF2-40B4-BE49-F238E27FC236}">
                <a16:creationId xmlns:a16="http://schemas.microsoft.com/office/drawing/2014/main" id="{9E6B2CE0-AA9E-4A1D-B9EE-C585086A14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1292" y="250340"/>
            <a:ext cx="2360045" cy="2022896"/>
          </a:xfrm>
          <a:prstGeom prst="rect">
            <a:avLst/>
          </a:prstGeom>
        </p:spPr>
      </p:pic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1C4F1CD7-328B-4F4B-BF9A-737D5F080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F703C-9B80-404C-9EF7-57455DE755C7}" type="datetime1">
              <a:rPr lang="en-US" smtClean="0"/>
              <a:t>4/23/2020</a:t>
            </a:fld>
            <a:endParaRPr lang="en-US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5AF7D953-A76A-425A-A5A7-CE5947BF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Ryhmä 2. Jaakko Ikäheimo, Konsta Holm, Arttu Rusanen</a:t>
            </a:r>
            <a:endParaRPr lang="en-US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827D1ADA-D195-4DB6-9B59-8C8ADDDC2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5</a:t>
            </a:fld>
            <a:endParaRPr lang="en-US"/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EC96E82D-95B9-4381-ABDB-631AA134D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9502" y="2611167"/>
            <a:ext cx="2343623" cy="1934292"/>
          </a:xfrm>
          <a:prstGeom prst="rect">
            <a:avLst/>
          </a:prstGeom>
        </p:spPr>
      </p:pic>
      <p:pic>
        <p:nvPicPr>
          <p:cNvPr id="9" name="Kuva 8">
            <a:extLst>
              <a:ext uri="{FF2B5EF4-FFF2-40B4-BE49-F238E27FC236}">
                <a16:creationId xmlns:a16="http://schemas.microsoft.com/office/drawing/2014/main" id="{5D6B7A3E-5217-4755-8E53-939FBA982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185" y="4475586"/>
            <a:ext cx="2948341" cy="1383452"/>
          </a:xfrm>
          <a:prstGeom prst="rect">
            <a:avLst/>
          </a:prstGeom>
        </p:spPr>
      </p:pic>
      <p:pic>
        <p:nvPicPr>
          <p:cNvPr id="10" name="Kuva 9">
            <a:extLst>
              <a:ext uri="{FF2B5EF4-FFF2-40B4-BE49-F238E27FC236}">
                <a16:creationId xmlns:a16="http://schemas.microsoft.com/office/drawing/2014/main" id="{7F9CF57C-2811-449C-BEA9-46B4059E4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5007938"/>
            <a:ext cx="2479098" cy="1379048"/>
          </a:xfrm>
          <a:prstGeom prst="rect">
            <a:avLst/>
          </a:prstGeom>
        </p:spPr>
      </p:pic>
      <p:pic>
        <p:nvPicPr>
          <p:cNvPr id="11" name="Kuva 10">
            <a:extLst>
              <a:ext uri="{FF2B5EF4-FFF2-40B4-BE49-F238E27FC236}">
                <a16:creationId xmlns:a16="http://schemas.microsoft.com/office/drawing/2014/main" id="{1BFCEC04-0E52-43CE-8785-70DE17D893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052" y="4488300"/>
            <a:ext cx="2470453" cy="1383453"/>
          </a:xfrm>
          <a:prstGeom prst="rect">
            <a:avLst/>
          </a:prstGeom>
        </p:spPr>
      </p:pic>
      <p:sp>
        <p:nvSpPr>
          <p:cNvPr id="12" name="Tekstiruutu 11">
            <a:extLst>
              <a:ext uri="{FF2B5EF4-FFF2-40B4-BE49-F238E27FC236}">
                <a16:creationId xmlns:a16="http://schemas.microsoft.com/office/drawing/2014/main" id="{BAA61742-5000-4F5B-923C-C8B62D542CEA}"/>
              </a:ext>
            </a:extLst>
          </p:cNvPr>
          <p:cNvSpPr txBox="1"/>
          <p:nvPr/>
        </p:nvSpPr>
        <p:spPr>
          <a:xfrm>
            <a:off x="9408937" y="2287510"/>
            <a:ext cx="25683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Ajurin näkymä ohjain kytkettynä</a:t>
            </a:r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F097DAEC-BC51-4581-B614-90456D45A820}"/>
              </a:ext>
            </a:extLst>
          </p:cNvPr>
          <p:cNvSpPr txBox="1"/>
          <p:nvPr/>
        </p:nvSpPr>
        <p:spPr>
          <a:xfrm>
            <a:off x="9408937" y="4549687"/>
            <a:ext cx="2611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Ajurin näkymä ohjain irrotettuna.</a:t>
            </a:r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B71ECB6B-6AF7-4216-9ADF-F6023D33F6C2}"/>
              </a:ext>
            </a:extLst>
          </p:cNvPr>
          <p:cNvSpPr txBox="1"/>
          <p:nvPr/>
        </p:nvSpPr>
        <p:spPr>
          <a:xfrm>
            <a:off x="901052" y="1690688"/>
            <a:ext cx="70710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Koostuu ohjaimen datan lukemisesta yhdellä säikeellä ja käyttöliittymän suorituksesta toisella.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Käyttöliittymä on ”tyhmä” ja data käsitellään tapahtumakäsittelijöissä, samalla käyttöliittymää päivittäen jae näppäimistöä simuloiden.</a:t>
            </a:r>
          </a:p>
          <a:p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Haasteet: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dirty="0"/>
              <a:t>Ajuriohjelmiston järkevä jako moduuleihin.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i-FI" dirty="0"/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D08EEAAB-149C-4471-AEE5-593BD2239FA7}"/>
              </a:ext>
            </a:extLst>
          </p:cNvPr>
          <p:cNvSpPr txBox="1"/>
          <p:nvPr/>
        </p:nvSpPr>
        <p:spPr>
          <a:xfrm>
            <a:off x="901052" y="5871753"/>
            <a:ext cx="2987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Sarjadatan lukemisen tapahtumakäsittelijöiden alustamista</a:t>
            </a:r>
          </a:p>
        </p:txBody>
      </p:sp>
      <p:sp>
        <p:nvSpPr>
          <p:cNvPr id="16" name="Tekstiruutu 15">
            <a:extLst>
              <a:ext uri="{FF2B5EF4-FFF2-40B4-BE49-F238E27FC236}">
                <a16:creationId xmlns:a16="http://schemas.microsoft.com/office/drawing/2014/main" id="{A82A8986-B81A-4C4C-ADAC-9F2D23DC6790}"/>
              </a:ext>
            </a:extLst>
          </p:cNvPr>
          <p:cNvSpPr txBox="1"/>
          <p:nvPr/>
        </p:nvSpPr>
        <p:spPr>
          <a:xfrm>
            <a:off x="4259076" y="5859038"/>
            <a:ext cx="2601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Ohjaimen tapahtumien kartoitus</a:t>
            </a:r>
          </a:p>
        </p:txBody>
      </p:sp>
      <p:sp>
        <p:nvSpPr>
          <p:cNvPr id="17" name="Tekstiruutu 16">
            <a:extLst>
              <a:ext uri="{FF2B5EF4-FFF2-40B4-BE49-F238E27FC236}">
                <a16:creationId xmlns:a16="http://schemas.microsoft.com/office/drawing/2014/main" id="{FE851941-8DDB-43D6-B408-9BD36FA120FD}"/>
              </a:ext>
            </a:extLst>
          </p:cNvPr>
          <p:cNvSpPr txBox="1"/>
          <p:nvPr/>
        </p:nvSpPr>
        <p:spPr>
          <a:xfrm>
            <a:off x="8367478" y="6442492"/>
            <a:ext cx="2722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Esimerkki tapahtumankäsittelijästä</a:t>
            </a:r>
          </a:p>
        </p:txBody>
      </p:sp>
    </p:spTree>
    <p:extLst>
      <p:ext uri="{BB962C8B-B14F-4D97-AF65-F5344CB8AC3E}">
        <p14:creationId xmlns:p14="http://schemas.microsoft.com/office/powerpoint/2010/main" val="2564284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B56359F1-897E-444F-8E06-4A3EE95A7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Peli (Selain + JavaScript)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6E81A584-5D03-42C3-97F1-AEDCF7C5A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C5AC-36ED-4755-A0DE-D0E438702AC2}" type="datetime1">
              <a:rPr lang="en-US" smtClean="0"/>
              <a:t>4/23/2020</a:t>
            </a:fld>
            <a:endParaRPr lang="en-US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FD6BF7C0-C914-4D87-8295-AF1720003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Ryhmä 2. Jaakko Ikäheimo, Konsta Holm, Arttu Rusanen</a:t>
            </a:r>
            <a:endParaRPr lang="en-US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DF783A02-74D0-498C-8BB7-E22602CD5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6</a:t>
            </a:fld>
            <a:endParaRPr lang="en-US" dirty="0"/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FE1F0C48-E275-4A0D-8301-E02BF07BF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7851" y="3897125"/>
            <a:ext cx="2691181" cy="1535602"/>
          </a:xfrm>
          <a:prstGeom prst="rect">
            <a:avLst/>
          </a:prstGeom>
        </p:spPr>
      </p:pic>
      <p:pic>
        <p:nvPicPr>
          <p:cNvPr id="11" name="Sisällön paikkamerkki 10">
            <a:extLst>
              <a:ext uri="{FF2B5EF4-FFF2-40B4-BE49-F238E27FC236}">
                <a16:creationId xmlns:a16="http://schemas.microsoft.com/office/drawing/2014/main" id="{5FA8EBEC-7AF7-4358-AAD2-5BAC6FAE7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24912" y="972951"/>
            <a:ext cx="1419423" cy="1390844"/>
          </a:xfrm>
          <a:prstGeom prst="rect">
            <a:avLst/>
          </a:prstGeom>
        </p:spPr>
      </p:pic>
      <p:sp>
        <p:nvSpPr>
          <p:cNvPr id="3" name="Tekstiruutu 2">
            <a:extLst>
              <a:ext uri="{FF2B5EF4-FFF2-40B4-BE49-F238E27FC236}">
                <a16:creationId xmlns:a16="http://schemas.microsoft.com/office/drawing/2014/main" id="{133376EB-AE56-4000-B482-039A9B2DB16D}"/>
              </a:ext>
            </a:extLst>
          </p:cNvPr>
          <p:cNvSpPr txBox="1"/>
          <p:nvPr/>
        </p:nvSpPr>
        <p:spPr>
          <a:xfrm>
            <a:off x="627530" y="1694330"/>
            <a:ext cx="82564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i-FI" dirty="0"/>
              <a:t>Peli on toteutettu JavaScriptin </a:t>
            </a:r>
            <a:r>
              <a:rPr lang="fi-FI" dirty="0" err="1"/>
              <a:t>Phaser</a:t>
            </a:r>
            <a:r>
              <a:rPr lang="fi-FI" dirty="0"/>
              <a:t>-kirjastolla.</a:t>
            </a:r>
          </a:p>
          <a:p>
            <a:pPr marL="285750" indent="-285750">
              <a:buFont typeface="Arial"/>
              <a:buChar char="•"/>
            </a:pPr>
            <a:r>
              <a:rPr lang="fi-FI" dirty="0"/>
              <a:t>Pelissä ohjataan koodissa luotua fysiikkamoottorilla höystettyä pelihahmoa.</a:t>
            </a:r>
          </a:p>
          <a:p>
            <a:pPr marL="285750" indent="-285750">
              <a:buFont typeface="Arial"/>
              <a:buChar char="•"/>
            </a:pPr>
            <a:r>
              <a:rPr lang="fi-FI" dirty="0"/>
              <a:t>Pelin kenttä on luoto käyttämällä </a:t>
            </a:r>
            <a:r>
              <a:rPr lang="fi-FI" dirty="0" err="1"/>
              <a:t>tilemappiä</a:t>
            </a:r>
            <a:r>
              <a:rPr lang="fi-FI" dirty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fi-FI" dirty="0"/>
              <a:t>Pelissä käytetään </a:t>
            </a:r>
            <a:r>
              <a:rPr lang="fi-FI" dirty="0" err="1"/>
              <a:t>spritesheettejä</a:t>
            </a:r>
            <a:r>
              <a:rPr lang="fi-FI" dirty="0"/>
              <a:t>, jonka avulla on luoto objektien animaatiot ja eri liikkumisalustat.</a:t>
            </a:r>
          </a:p>
          <a:p>
            <a:pPr marL="285750" indent="-285750">
              <a:buFont typeface="Arial"/>
              <a:buChar char="•"/>
            </a:pPr>
            <a:r>
              <a:rPr lang="fi-FI" dirty="0"/>
              <a:t>Kun tiettyä liikkumisnäppäintä painaa, objektin sijaintia muutetaan x- tai y-koordinaatissa ja tietty animaatio laitetaan pyörimään.</a:t>
            </a:r>
          </a:p>
        </p:txBody>
      </p:sp>
      <p:pic>
        <p:nvPicPr>
          <p:cNvPr id="7" name="Kuva 8" descr="Kuva, joka sisältää kohteen musta, valkoinen&#10;&#10;Kuvaus luotu, erittäin korkea luotettavuus">
            <a:extLst>
              <a:ext uri="{FF2B5EF4-FFF2-40B4-BE49-F238E27FC236}">
                <a16:creationId xmlns:a16="http://schemas.microsoft.com/office/drawing/2014/main" id="{8FC3B939-805E-4798-A65C-0FF52FDA1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6467" y="4530735"/>
            <a:ext cx="3328639" cy="974221"/>
          </a:xfrm>
          <a:prstGeom prst="rect">
            <a:avLst/>
          </a:prstGeom>
        </p:spPr>
      </p:pic>
      <p:pic>
        <p:nvPicPr>
          <p:cNvPr id="10" name="Kuva 11" descr="Kuva, joka sisältää kohteen pallo, musta, mies, pitäminen&#10;&#10;Kuvaus luotu, erittäin korkea luotettavuus">
            <a:extLst>
              <a:ext uri="{FF2B5EF4-FFF2-40B4-BE49-F238E27FC236}">
                <a16:creationId xmlns:a16="http://schemas.microsoft.com/office/drawing/2014/main" id="{36614639-9FAB-4C3E-8075-57253A247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938" y="4664926"/>
            <a:ext cx="4666784" cy="682446"/>
          </a:xfrm>
          <a:prstGeom prst="rect">
            <a:avLst/>
          </a:prstGeom>
        </p:spPr>
      </p:pic>
      <p:sp>
        <p:nvSpPr>
          <p:cNvPr id="12" name="Tekstiruutu 11">
            <a:extLst>
              <a:ext uri="{FF2B5EF4-FFF2-40B4-BE49-F238E27FC236}">
                <a16:creationId xmlns:a16="http://schemas.microsoft.com/office/drawing/2014/main" id="{C2C4F471-0834-4210-8447-3CFE700AAD8B}"/>
              </a:ext>
            </a:extLst>
          </p:cNvPr>
          <p:cNvSpPr txBox="1"/>
          <p:nvPr/>
        </p:nvSpPr>
        <p:spPr>
          <a:xfrm>
            <a:off x="9422363" y="2445298"/>
            <a:ext cx="2276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Pelihahmo ja ympäristö </a:t>
            </a:r>
            <a:r>
              <a:rPr lang="fi-FI" sz="1200" dirty="0" err="1"/>
              <a:t>hitboxit</a:t>
            </a:r>
            <a:r>
              <a:rPr lang="fi-FI" sz="1200" dirty="0"/>
              <a:t> ja sensorit päällä</a:t>
            </a:r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8A28BDB6-9ED5-4481-8DE4-B9F70F88914C}"/>
              </a:ext>
            </a:extLst>
          </p:cNvPr>
          <p:cNvSpPr txBox="1"/>
          <p:nvPr/>
        </p:nvSpPr>
        <p:spPr>
          <a:xfrm>
            <a:off x="8884023" y="5479040"/>
            <a:ext cx="29722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”Objektien” asettelua karttaeditorissa</a:t>
            </a:r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13A9450F-9260-4CBF-84A7-3833CB0E98F9}"/>
              </a:ext>
            </a:extLst>
          </p:cNvPr>
          <p:cNvSpPr txBox="1"/>
          <p:nvPr/>
        </p:nvSpPr>
        <p:spPr>
          <a:xfrm>
            <a:off x="5486401" y="5551269"/>
            <a:ext cx="28216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Esimerkki hahmon liikkumislogiikasta</a:t>
            </a:r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85988C20-6247-45C6-AA65-F2B4725A8FB3}"/>
              </a:ext>
            </a:extLst>
          </p:cNvPr>
          <p:cNvSpPr txBox="1"/>
          <p:nvPr/>
        </p:nvSpPr>
        <p:spPr>
          <a:xfrm>
            <a:off x="1007706" y="5436362"/>
            <a:ext cx="20746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Esimerkki </a:t>
            </a:r>
            <a:r>
              <a:rPr lang="fi-FI" sz="1200" dirty="0" err="1"/>
              <a:t>skenen</a:t>
            </a:r>
            <a:r>
              <a:rPr lang="fi-FI" sz="1200" dirty="0"/>
              <a:t> koodista</a:t>
            </a:r>
          </a:p>
        </p:txBody>
      </p:sp>
    </p:spTree>
    <p:extLst>
      <p:ext uri="{BB962C8B-B14F-4D97-AF65-F5344CB8AC3E}">
        <p14:creationId xmlns:p14="http://schemas.microsoft.com/office/powerpoint/2010/main" val="1470367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6F2B94B-DFE9-48FC-BDBA-941A41BC7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Pelin palvelin (</a:t>
            </a:r>
            <a:r>
              <a:rPr lang="fi-FI" dirty="0" err="1"/>
              <a:t>Node</a:t>
            </a:r>
            <a:r>
              <a:rPr lang="fi-FI" dirty="0"/>
              <a:t>) ja </a:t>
            </a:r>
            <a:r>
              <a:rPr lang="fi-FI" dirty="0" err="1"/>
              <a:t>client-server</a:t>
            </a:r>
            <a:r>
              <a:rPr lang="fi-FI" dirty="0"/>
              <a:t> kommunikointi (Socket.IO)</a:t>
            </a:r>
          </a:p>
        </p:txBody>
      </p:sp>
      <p:pic>
        <p:nvPicPr>
          <p:cNvPr id="4" name="Sisällön paikkamerkki 3">
            <a:extLst>
              <a:ext uri="{FF2B5EF4-FFF2-40B4-BE49-F238E27FC236}">
                <a16:creationId xmlns:a16="http://schemas.microsoft.com/office/drawing/2014/main" id="{E8263D26-7C48-47E3-A577-28DD28C8BD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6676" y="3189992"/>
            <a:ext cx="3411267" cy="2810131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FD09C472-81B2-48E5-BA67-878DF63A8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235" y="3189992"/>
            <a:ext cx="3168765" cy="2800905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3EC6154F-D78D-4DDD-B174-03A2BCDF5C93}"/>
              </a:ext>
            </a:extLst>
          </p:cNvPr>
          <p:cNvSpPr txBox="1"/>
          <p:nvPr/>
        </p:nvSpPr>
        <p:spPr>
          <a:xfrm>
            <a:off x="3757629" y="6096033"/>
            <a:ext cx="5081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			Pelaajien tilan välitys (</a:t>
            </a:r>
            <a:r>
              <a:rPr lang="fi-FI" sz="1200" dirty="0" err="1"/>
              <a:t>server</a:t>
            </a:r>
            <a:r>
              <a:rPr lang="fi-FI" sz="1200" dirty="0"/>
              <a:t>)</a:t>
            </a:r>
          </a:p>
        </p:txBody>
      </p:sp>
      <p:sp>
        <p:nvSpPr>
          <p:cNvPr id="7" name="Suorakulmio 6">
            <a:extLst>
              <a:ext uri="{FF2B5EF4-FFF2-40B4-BE49-F238E27FC236}">
                <a16:creationId xmlns:a16="http://schemas.microsoft.com/office/drawing/2014/main" id="{843628DF-52BF-4D0F-BF2A-B33B03C90FA8}"/>
              </a:ext>
            </a:extLst>
          </p:cNvPr>
          <p:cNvSpPr/>
          <p:nvPr/>
        </p:nvSpPr>
        <p:spPr>
          <a:xfrm>
            <a:off x="7767260" y="6112715"/>
            <a:ext cx="35333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200" dirty="0"/>
              <a:t>		Pelin päivitys (</a:t>
            </a:r>
            <a:r>
              <a:rPr lang="fi-FI" sz="1200" dirty="0" err="1"/>
              <a:t>client</a:t>
            </a:r>
            <a:r>
              <a:rPr lang="fi-FI" sz="1200" dirty="0"/>
              <a:t>)</a:t>
            </a:r>
          </a:p>
        </p:txBody>
      </p:sp>
      <p:sp>
        <p:nvSpPr>
          <p:cNvPr id="8" name="Päivämäärän paikkamerkki 7">
            <a:extLst>
              <a:ext uri="{FF2B5EF4-FFF2-40B4-BE49-F238E27FC236}">
                <a16:creationId xmlns:a16="http://schemas.microsoft.com/office/drawing/2014/main" id="{BAE40B5C-3CCB-4492-BC1F-E7C03950A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BD66B-1F31-48EF-B1D7-4202DDCD092C}" type="datetime1">
              <a:rPr lang="en-US" smtClean="0"/>
              <a:t>4/23/2020</a:t>
            </a:fld>
            <a:endParaRPr lang="en-US"/>
          </a:p>
        </p:txBody>
      </p:sp>
      <p:sp>
        <p:nvSpPr>
          <p:cNvPr id="11" name="Alatunnisteen paikkamerkki 10">
            <a:extLst>
              <a:ext uri="{FF2B5EF4-FFF2-40B4-BE49-F238E27FC236}">
                <a16:creationId xmlns:a16="http://schemas.microsoft.com/office/drawing/2014/main" id="{4FA0AB56-344F-4A50-B60E-FD402F076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Ryhmä 2. Jaakko Ikäheimo, Konsta Holm, Arttu Rusanen</a:t>
            </a:r>
            <a:endParaRPr lang="en-US"/>
          </a:p>
        </p:txBody>
      </p:sp>
      <p:sp>
        <p:nvSpPr>
          <p:cNvPr id="16" name="Dian numeron paikkamerkki 15">
            <a:extLst>
              <a:ext uri="{FF2B5EF4-FFF2-40B4-BE49-F238E27FC236}">
                <a16:creationId xmlns:a16="http://schemas.microsoft.com/office/drawing/2014/main" id="{796D3CBD-3DB8-4D28-90BC-9ECD89322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7</a:t>
            </a:fld>
            <a:endParaRPr lang="en-US"/>
          </a:p>
        </p:txBody>
      </p:sp>
      <p:pic>
        <p:nvPicPr>
          <p:cNvPr id="17" name="Kuva 16">
            <a:extLst>
              <a:ext uri="{FF2B5EF4-FFF2-40B4-BE49-F238E27FC236}">
                <a16:creationId xmlns:a16="http://schemas.microsoft.com/office/drawing/2014/main" id="{D391CE4F-3FA8-4B0A-A86A-C9D401044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245" y="1568871"/>
            <a:ext cx="3744447" cy="1255668"/>
          </a:xfrm>
          <a:prstGeom prst="rect">
            <a:avLst/>
          </a:prstGeom>
        </p:spPr>
      </p:pic>
      <p:sp>
        <p:nvSpPr>
          <p:cNvPr id="18" name="Tekstiruutu 17">
            <a:extLst>
              <a:ext uri="{FF2B5EF4-FFF2-40B4-BE49-F238E27FC236}">
                <a16:creationId xmlns:a16="http://schemas.microsoft.com/office/drawing/2014/main" id="{34CD25D5-408F-40A3-9558-27788E28A842}"/>
              </a:ext>
            </a:extLst>
          </p:cNvPr>
          <p:cNvSpPr txBox="1"/>
          <p:nvPr/>
        </p:nvSpPr>
        <p:spPr>
          <a:xfrm>
            <a:off x="838201" y="1786750"/>
            <a:ext cx="504008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fi-FI" dirty="0"/>
              <a:t>Peli ja muut resurssit haetaan palvelimen osoitteesta.</a:t>
            </a:r>
          </a:p>
          <a:p>
            <a:pPr marL="342900" indent="-342900">
              <a:buAutoNum type="arabicParenR"/>
            </a:pPr>
            <a:r>
              <a:rPr lang="fi-FI" dirty="0"/>
              <a:t>Pelin koodissa (JavaScript) alustetaan peli ja muodostetaan </a:t>
            </a:r>
            <a:r>
              <a:rPr lang="fi-FI" dirty="0" err="1"/>
              <a:t>soketti</a:t>
            </a:r>
            <a:r>
              <a:rPr lang="fi-FI" dirty="0"/>
              <a:t> palvelimelle </a:t>
            </a:r>
            <a:r>
              <a:rPr lang="fi-FI" dirty="0" err="1"/>
              <a:t>SocketIO</a:t>
            </a:r>
            <a:r>
              <a:rPr lang="fi-FI" dirty="0"/>
              <a:t>-kirjaston avulla.</a:t>
            </a:r>
          </a:p>
          <a:p>
            <a:pPr marL="342900" indent="-342900">
              <a:buAutoNum type="arabicParenR"/>
            </a:pPr>
            <a:r>
              <a:rPr lang="fi-FI" dirty="0"/>
              <a:t>Palvelin lisää pelin tilaan uuden pelaajan tiedot ja lähettää ylläpitämänsä pelin tilan yhteyden avulla pelaajalle.</a:t>
            </a:r>
          </a:p>
          <a:p>
            <a:pPr marL="342900" indent="-342900">
              <a:buAutoNum type="arabicParenR"/>
            </a:pPr>
            <a:r>
              <a:rPr lang="fi-FI" dirty="0"/>
              <a:t>Peli päivittää palvelimelta saadun tilan näkyväksi.</a:t>
            </a:r>
          </a:p>
          <a:p>
            <a:pPr marL="342900" indent="-342900">
              <a:buAutoNum type="arabicParenR"/>
            </a:pPr>
            <a:r>
              <a:rPr lang="fi-FI" dirty="0"/>
              <a:t>Pelaaja lähettää tilatietonsa palvelimelle, joka lähettää sen muille pelaajille.</a:t>
            </a:r>
          </a:p>
          <a:p>
            <a:pPr marL="342900" indent="-342900">
              <a:buAutoNum type="arabicParenR"/>
            </a:pPr>
            <a:r>
              <a:rPr lang="fi-FI" dirty="0"/>
              <a:t>Peli päivittyy muille jne.</a:t>
            </a:r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420914B7-2EDB-47CF-9F5B-47DBE530EF26}"/>
              </a:ext>
            </a:extLst>
          </p:cNvPr>
          <p:cNvSpPr txBox="1"/>
          <p:nvPr/>
        </p:nvSpPr>
        <p:spPr>
          <a:xfrm>
            <a:off x="7371503" y="2865038"/>
            <a:ext cx="2637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Pelin resurssien jako palvelimella.</a:t>
            </a:r>
          </a:p>
        </p:txBody>
      </p:sp>
    </p:spTree>
    <p:extLst>
      <p:ext uri="{BB962C8B-B14F-4D97-AF65-F5344CB8AC3E}">
        <p14:creationId xmlns:p14="http://schemas.microsoft.com/office/powerpoint/2010/main" val="38384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E515C59-AEA4-4D69-ACC4-205043000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Projektin luonnontieteiden osuus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A2ABCEAE-7391-4723-9156-C48F6E9F5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i-FI" dirty="0" err="1"/>
              <a:t>Joystickiltä</a:t>
            </a:r>
            <a:r>
              <a:rPr lang="fi-FI" dirty="0"/>
              <a:t> luetun neliökoordinaattien kartoitus ympyräkoordinaatistoon.</a:t>
            </a:r>
          </a:p>
          <a:p>
            <a:pPr marL="0" indent="0">
              <a:buNone/>
            </a:pPr>
            <a:endParaRPr lang="fi-FI" dirty="0"/>
          </a:p>
          <a:p>
            <a:r>
              <a:rPr lang="fi-FI" dirty="0"/>
              <a:t>Pelihahmon kiihtyvyyksien ja nopeuden toteuttaminen itse sekä erilaisten funktiotyyppien testaus käyttäjäystävällisyyden ja realististen fysiikoiden saavuttamiseksi.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A57F61F7-EC85-4BA0-AFB7-A66C1E711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39B01-5FA7-4E2D-B26C-EBDECE7D28AB}" type="datetime1">
              <a:rPr lang="en-US" smtClean="0"/>
              <a:t>4/23/2020</a:t>
            </a:fld>
            <a:endParaRPr lang="en-US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5A1BC584-95A8-44CF-AF38-E6EB39D01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Ryhmä 2. Jaakko Ikäheimo, Konsta Holm, Arttu Rusanen</a:t>
            </a:r>
            <a:endParaRPr lang="en-US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24AB638B-53C7-4CAE-99E6-88FE061E7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446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DB78089-C633-4F6A-BEF4-E396B2CE8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Projektin ongelmat -&gt; ratkaisut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8F2DA1F8-2B45-45B6-8404-1ED1BB6A5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1" indent="-457200">
              <a:buFont typeface="+mj-lt"/>
              <a:buAutoNum type="arabicPeriod"/>
            </a:pPr>
            <a:r>
              <a:rPr lang="fi-FI" sz="1800" b="1" dirty="0"/>
              <a:t>Miten saada peli toimimaan Raspilla tehokkaasti?</a:t>
            </a:r>
          </a:p>
          <a:p>
            <a:pPr marL="914400" lvl="2" indent="0">
              <a:buNone/>
            </a:pPr>
            <a:r>
              <a:rPr lang="fi-FI" sz="1800" dirty="0"/>
              <a:t>V: Suoritetaan vain pelimoottorin toiminta ilman renderöintiä ja toteutetaan katsojatila.</a:t>
            </a:r>
          </a:p>
          <a:p>
            <a:pPr marL="914400" lvl="2" indent="0">
              <a:buNone/>
            </a:pPr>
            <a:endParaRPr lang="fi-FI" sz="1800" dirty="0"/>
          </a:p>
          <a:p>
            <a:pPr marL="914400" lvl="1" indent="-457200">
              <a:buFont typeface="+mj-lt"/>
              <a:buAutoNum type="arabicPeriod"/>
            </a:pPr>
            <a:r>
              <a:rPr lang="fi-FI" sz="1800" b="1" dirty="0"/>
              <a:t>Kuinka saada sopiva määrä fysiikkaa ujutettua jo valmiiksi optimoidun fysiikkamoottorin ja yksinkertaisten sensoreiden sekaan.</a:t>
            </a:r>
          </a:p>
          <a:p>
            <a:pPr marL="914400" lvl="2" indent="0">
              <a:buNone/>
            </a:pPr>
            <a:r>
              <a:rPr lang="fi-FI" sz="1800" dirty="0"/>
              <a:t>V: Toteutetaan pelaajan kiihtyvyydet ja sen kautta eri nopeudet testaamalla eri tyyppisiä funktioita ja niiden käyttäjäystävällisyyttä.</a:t>
            </a:r>
          </a:p>
          <a:p>
            <a:pPr marL="914400" lvl="1" indent="-457200">
              <a:buFont typeface="+mj-lt"/>
              <a:buAutoNum type="arabicPeriod"/>
            </a:pPr>
            <a:endParaRPr lang="fi-FI" dirty="0"/>
          </a:p>
          <a:p>
            <a:pPr marL="457200" lvl="1" indent="0">
              <a:buNone/>
            </a:pPr>
            <a:endParaRPr lang="fi-FI" dirty="0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7817601A-9A04-45A7-BEFA-54586536A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39B01-5FA7-4E2D-B26C-EBDECE7D28AB}" type="datetime1">
              <a:rPr lang="en-US" smtClean="0"/>
              <a:t>4/23/2020</a:t>
            </a:fld>
            <a:endParaRPr lang="en-US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D7BF6B6-4054-4656-B5D2-512607749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Ryhmä 2. Jaakko Ikäheimo, Konsta Holm, Arttu Rusanen</a:t>
            </a:r>
            <a:endParaRPr lang="en-US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24BF3A80-9B71-4531-B263-A07B2F1AD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224405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LightSeedLeftStep">
      <a:dk1>
        <a:srgbClr val="000000"/>
      </a:dk1>
      <a:lt1>
        <a:srgbClr val="FFFFFF"/>
      </a:lt1>
      <a:dk2>
        <a:srgbClr val="243941"/>
      </a:dk2>
      <a:lt2>
        <a:srgbClr val="E8E6E2"/>
      </a:lt2>
      <a:accent1>
        <a:srgbClr val="8FA1CD"/>
      </a:accent1>
      <a:accent2>
        <a:srgbClr val="77ABC2"/>
      </a:accent2>
      <a:accent3>
        <a:srgbClr val="78ACA6"/>
      </a:accent3>
      <a:accent4>
        <a:srgbClr val="6DB18D"/>
      </a:accent4>
      <a:accent5>
        <a:srgbClr val="77B07A"/>
      </a:accent5>
      <a:accent6>
        <a:srgbClr val="83AE6B"/>
      </a:accent6>
      <a:hlink>
        <a:srgbClr val="918158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Asiakirja" ma:contentTypeID="0x0101008E3D25D7DB4CB243BAC1DB56D1B64781" ma:contentTypeVersion="5" ma:contentTypeDescription="Luo uusi asiakirja." ma:contentTypeScope="" ma:versionID="d6376a4a46bb7d1a4c3320b454a80f9a">
  <xsd:schema xmlns:xsd="http://www.w3.org/2001/XMLSchema" xmlns:xs="http://www.w3.org/2001/XMLSchema" xmlns:p="http://schemas.microsoft.com/office/2006/metadata/properties" xmlns:ns3="46557be5-f6f1-4b0c-9298-249c864accac" xmlns:ns4="de18be4d-2474-4f76-8fbf-c9cdc5d08fd7" targetNamespace="http://schemas.microsoft.com/office/2006/metadata/properties" ma:root="true" ma:fieldsID="cf136657c58adfffef9d837529871e12" ns3:_="" ns4:_="">
    <xsd:import namespace="46557be5-f6f1-4b0c-9298-249c864accac"/>
    <xsd:import namespace="de18be4d-2474-4f76-8fbf-c9cdc5d08fd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557be5-f6f1-4b0c-9298-249c864acc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18be4d-2474-4f76-8fbf-c9cdc5d08fd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Jaettu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Jakamisen tiedo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Jakamisvihjeen hajautus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Sisältölaji"/>
        <xsd:element ref="dc:title" minOccurs="0" maxOccurs="1" ma:index="4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B10A966-5AC4-4041-B7A9-A20367BC8CF6}">
  <ds:schemaRefs>
    <ds:schemaRef ds:uri="de18be4d-2474-4f76-8fbf-c9cdc5d08fd7"/>
    <ds:schemaRef ds:uri="http://schemas.microsoft.com/office/2006/metadata/properties"/>
    <ds:schemaRef ds:uri="http://www.w3.org/XML/1998/namespace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46557be5-f6f1-4b0c-9298-249c864accac"/>
    <ds:schemaRef ds:uri="http://purl.org/dc/elements/1.1/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4251968-84AF-414C-BAF0-C553A6CF2AF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B97DEB-EC42-4813-B2A7-EFBBE96D80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6557be5-f6f1-4b0c-9298-249c864accac"/>
    <ds:schemaRef ds:uri="de18be4d-2474-4f76-8fbf-c9cdc5d08f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637</Words>
  <Application>Microsoft Office PowerPoint</Application>
  <PresentationFormat>Laajakuva</PresentationFormat>
  <Paragraphs>129</Paragraphs>
  <Slides>10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5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10</vt:i4>
      </vt:variant>
    </vt:vector>
  </HeadingPairs>
  <TitlesOfParts>
    <vt:vector size="16" baseType="lpstr">
      <vt:lpstr>Arial</vt:lpstr>
      <vt:lpstr>Arial,Sans-Serif</vt:lpstr>
      <vt:lpstr>Calibri</vt:lpstr>
      <vt:lpstr>Century Gothic</vt:lpstr>
      <vt:lpstr>Elephant</vt:lpstr>
      <vt:lpstr>BrushVTI</vt:lpstr>
      <vt:lpstr>PELI/IOT (Ryhmä 2)</vt:lpstr>
      <vt:lpstr>Projektin ajatus</vt:lpstr>
      <vt:lpstr>Projektin kulku</vt:lpstr>
      <vt:lpstr>Ohjain (Nucleo)</vt:lpstr>
      <vt:lpstr>Ohjaimen ajuri ja GUI (Raspi + Python)</vt:lpstr>
      <vt:lpstr>Peli (Selain + JavaScript)</vt:lpstr>
      <vt:lpstr>Pelin palvelin (Node) ja client-server kommunikointi (Socket.IO)</vt:lpstr>
      <vt:lpstr>Projektin luonnontieteiden osuus</vt:lpstr>
      <vt:lpstr>Projektin ongelmat -&gt; ratkaisut</vt:lpstr>
      <vt:lpstr>Kiitoksia mielenkiinnosta! Heräsikö kysyttävää?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PELI/IOT (Ryhmä 2)</dc:title>
  <dc:creator>Jaakko Ikäheimo</dc:creator>
  <cp:lastModifiedBy>Jaakko Ikäheimo</cp:lastModifiedBy>
  <cp:revision>3</cp:revision>
  <dcterms:created xsi:type="dcterms:W3CDTF">2020-04-23T10:18:00Z</dcterms:created>
  <dcterms:modified xsi:type="dcterms:W3CDTF">2020-04-23T12:22:06Z</dcterms:modified>
</cp:coreProperties>
</file>